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58" r:id="rId4"/>
    <p:sldId id="312" r:id="rId5"/>
    <p:sldId id="295" r:id="rId6"/>
    <p:sldId id="296" r:id="rId7"/>
    <p:sldId id="297" r:id="rId8"/>
    <p:sldId id="313" r:id="rId9"/>
    <p:sldId id="298" r:id="rId10"/>
    <p:sldId id="299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4" r:id="rId22"/>
    <p:sldId id="28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69200"/>
    <a:srgbClr val="D07C00"/>
    <a:srgbClr val="E68900"/>
    <a:srgbClr val="FF9900"/>
    <a:srgbClr val="0099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7" autoAdjust="0"/>
    <p:restoredTop sz="94660"/>
  </p:normalViewPr>
  <p:slideViewPr>
    <p:cSldViewPr>
      <p:cViewPr>
        <p:scale>
          <a:sx n="59" d="100"/>
          <a:sy n="59" d="100"/>
        </p:scale>
        <p:origin x="-160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pic>
        <p:nvPicPr>
          <p:cNvPr id="31" name="Picture 3" descr="LOGO_GALA_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62401" y="5638800"/>
            <a:ext cx="1919474" cy="1219200"/>
          </a:xfrm>
          <a:prstGeom prst="ellipse">
            <a:avLst/>
          </a:prstGeom>
          <a:ln w="63500" cap="rnd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3" name="52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4" name="Picture 2" descr="C:\Users\Ney Devis\Pictures\Logo G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048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2" grpId="0"/>
      <p:bldP spid="47" grpId="0"/>
      <p:bldP spid="50" grpId="0" animBg="1"/>
      <p:bldP spid="5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52600" y="2152233"/>
            <a:ext cx="5943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Investigue y clasifique los motivos por los </a:t>
            </a:r>
          </a:p>
          <a:p>
            <a:pPr algn="ctr"/>
            <a:r>
              <a:rPr lang="es-ES_tradnl" sz="4400" b="1" dirty="0" smtClean="0">
                <a:latin typeface="Rockwell Condensed" pitchFamily="18" charset="0"/>
              </a:rPr>
              <a:t>cuales sus miembros de G.P. no pueden llegar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35827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52600" y="827782"/>
            <a:ext cx="5943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3200" b="1" dirty="0" smtClean="0">
                <a:latin typeface="Rockwell Condensed" pitchFamily="18" charset="0"/>
              </a:rPr>
              <a:t>Si está en sus manos, </a:t>
            </a:r>
          </a:p>
          <a:p>
            <a:pPr algn="ctr"/>
            <a:r>
              <a:rPr lang="es-ES_tradnl" sz="3200" b="1" dirty="0" smtClean="0">
                <a:latin typeface="Rockwell Condensed" pitchFamily="18" charset="0"/>
              </a:rPr>
              <a:t>ayúdeles a vencer estos obstáculos</a:t>
            </a:r>
            <a:endParaRPr lang="es-ES_tradnl" sz="4400" b="1" dirty="0" smtClean="0">
              <a:latin typeface="Rockwell Condensed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AutoShape 3"/>
          <p:cNvSpPr>
            <a:spLocks noChangeArrowheads="1"/>
          </p:cNvSpPr>
          <p:nvPr/>
        </p:nvSpPr>
        <p:spPr bwMode="gray">
          <a:xfrm rot="39573186">
            <a:off x="4777581" y="27884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4" name="AutoShape 4"/>
          <p:cNvSpPr>
            <a:spLocks noChangeArrowheads="1"/>
          </p:cNvSpPr>
          <p:nvPr/>
        </p:nvSpPr>
        <p:spPr bwMode="gray">
          <a:xfrm rot="3465783">
            <a:off x="4777582" y="495220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5" name="AutoShape 5"/>
          <p:cNvSpPr>
            <a:spLocks noChangeArrowheads="1"/>
          </p:cNvSpPr>
          <p:nvPr/>
        </p:nvSpPr>
        <p:spPr bwMode="gray">
          <a:xfrm rot="35969022">
            <a:off x="3558381" y="28646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6" name="AutoShape 6"/>
          <p:cNvSpPr>
            <a:spLocks noChangeArrowheads="1"/>
          </p:cNvSpPr>
          <p:nvPr/>
        </p:nvSpPr>
        <p:spPr bwMode="gray">
          <a:xfrm rot="7535209">
            <a:off x="3520281" y="491886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7" name="AutoShape 7"/>
          <p:cNvSpPr>
            <a:spLocks noChangeArrowheads="1"/>
          </p:cNvSpPr>
          <p:nvPr/>
        </p:nvSpPr>
        <p:spPr bwMode="gray">
          <a:xfrm>
            <a:off x="5356225" y="3916363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8" name="AutoShape 8"/>
          <p:cNvSpPr>
            <a:spLocks noChangeArrowheads="1"/>
          </p:cNvSpPr>
          <p:nvPr/>
        </p:nvSpPr>
        <p:spPr bwMode="gray">
          <a:xfrm rot="-10800000">
            <a:off x="2946400" y="39100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59" name="Oval 9"/>
          <p:cNvSpPr>
            <a:spLocks noChangeArrowheads="1"/>
          </p:cNvSpPr>
          <p:nvPr/>
        </p:nvSpPr>
        <p:spPr bwMode="gray">
          <a:xfrm>
            <a:off x="2692400" y="2147888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grpSp>
        <p:nvGrpSpPr>
          <p:cNvPr id="60" name="Group 16"/>
          <p:cNvGrpSpPr>
            <a:grpSpLocks/>
          </p:cNvGrpSpPr>
          <p:nvPr/>
        </p:nvGrpSpPr>
        <p:grpSpPr bwMode="auto">
          <a:xfrm>
            <a:off x="3348038" y="5405438"/>
            <a:ext cx="360362" cy="360362"/>
            <a:chOff x="2109" y="3612"/>
            <a:chExt cx="227" cy="227"/>
          </a:xfrm>
        </p:grpSpPr>
        <p:sp>
          <p:nvSpPr>
            <p:cNvPr id="61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62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sp>
        <p:nvSpPr>
          <p:cNvPr id="63" name="Oval 28"/>
          <p:cNvSpPr>
            <a:spLocks noChangeArrowheads="1"/>
          </p:cNvSpPr>
          <p:nvPr/>
        </p:nvSpPr>
        <p:spPr bwMode="gray">
          <a:xfrm>
            <a:off x="3624263" y="3100388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HN"/>
          </a:p>
        </p:txBody>
      </p:sp>
      <p:sp>
        <p:nvSpPr>
          <p:cNvPr id="64" name="Oval 29"/>
          <p:cNvSpPr>
            <a:spLocks noChangeArrowheads="1"/>
          </p:cNvSpPr>
          <p:nvPr/>
        </p:nvSpPr>
        <p:spPr bwMode="gray">
          <a:xfrm>
            <a:off x="3617913" y="3084513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HN"/>
          </a:p>
        </p:txBody>
      </p:sp>
      <p:sp>
        <p:nvSpPr>
          <p:cNvPr id="65" name="Oval 30"/>
          <p:cNvSpPr>
            <a:spLocks noChangeArrowheads="1"/>
          </p:cNvSpPr>
          <p:nvPr/>
        </p:nvSpPr>
        <p:spPr bwMode="gray">
          <a:xfrm>
            <a:off x="3751263" y="3227388"/>
            <a:ext cx="1690687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sp>
        <p:nvSpPr>
          <p:cNvPr id="66" name="Oval 31"/>
          <p:cNvSpPr>
            <a:spLocks noChangeArrowheads="1"/>
          </p:cNvSpPr>
          <p:nvPr/>
        </p:nvSpPr>
        <p:spPr bwMode="gray">
          <a:xfrm>
            <a:off x="3733800" y="3200400"/>
            <a:ext cx="1690688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s-HN"/>
          </a:p>
        </p:txBody>
      </p:sp>
      <p:grpSp>
        <p:nvGrpSpPr>
          <p:cNvPr id="67" name="Group 59"/>
          <p:cNvGrpSpPr>
            <a:grpSpLocks/>
          </p:cNvGrpSpPr>
          <p:nvPr/>
        </p:nvGrpSpPr>
        <p:grpSpPr bwMode="auto">
          <a:xfrm>
            <a:off x="3835400" y="3311525"/>
            <a:ext cx="1522413" cy="1522413"/>
            <a:chOff x="2416" y="1926"/>
            <a:chExt cx="959" cy="959"/>
          </a:xfrm>
        </p:grpSpPr>
        <p:sp>
          <p:nvSpPr>
            <p:cNvPr id="68" name="Oval 32"/>
            <p:cNvSpPr>
              <a:spLocks noChangeArrowheads="1"/>
            </p:cNvSpPr>
            <p:nvPr/>
          </p:nvSpPr>
          <p:spPr bwMode="gray">
            <a:xfrm>
              <a:off x="2416" y="1926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HN"/>
            </a:p>
          </p:txBody>
        </p:sp>
        <p:sp>
          <p:nvSpPr>
            <p:cNvPr id="69" name="Oval 33"/>
            <p:cNvSpPr>
              <a:spLocks noChangeArrowheads="1"/>
            </p:cNvSpPr>
            <p:nvPr/>
          </p:nvSpPr>
          <p:spPr bwMode="gray">
            <a:xfrm>
              <a:off x="2430" y="1938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70" name="Oval 34"/>
            <p:cNvSpPr>
              <a:spLocks noChangeArrowheads="1"/>
            </p:cNvSpPr>
            <p:nvPr/>
          </p:nvSpPr>
          <p:spPr bwMode="gray">
            <a:xfrm>
              <a:off x="2441" y="1944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71" name="Oval 35"/>
            <p:cNvSpPr>
              <a:spLocks noChangeArrowheads="1"/>
            </p:cNvSpPr>
            <p:nvPr/>
          </p:nvSpPr>
          <p:spPr bwMode="gray">
            <a:xfrm>
              <a:off x="2451" y="1953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72" name="Oval 36"/>
            <p:cNvSpPr>
              <a:spLocks noChangeArrowheads="1"/>
            </p:cNvSpPr>
            <p:nvPr/>
          </p:nvSpPr>
          <p:spPr bwMode="gray">
            <a:xfrm>
              <a:off x="2502" y="1976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</p:grpSp>
      <p:sp>
        <p:nvSpPr>
          <p:cNvPr id="73" name="Text Box 37"/>
          <p:cNvSpPr txBox="1">
            <a:spLocks noChangeArrowheads="1"/>
          </p:cNvSpPr>
          <p:nvPr/>
        </p:nvSpPr>
        <p:spPr bwMode="auto">
          <a:xfrm>
            <a:off x="4162425" y="3800475"/>
            <a:ext cx="8572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>
                <a:solidFill>
                  <a:srgbClr val="000000"/>
                </a:solidFill>
              </a:rPr>
              <a:t>Title</a:t>
            </a:r>
          </a:p>
        </p:txBody>
      </p:sp>
      <p:sp>
        <p:nvSpPr>
          <p:cNvPr id="74" name="Text Box 38"/>
          <p:cNvSpPr txBox="1">
            <a:spLocks noChangeArrowheads="1"/>
          </p:cNvSpPr>
          <p:nvPr/>
        </p:nvSpPr>
        <p:spPr bwMode="auto">
          <a:xfrm>
            <a:off x="5715000" y="2133600"/>
            <a:ext cx="163859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err="1" smtClean="0"/>
              <a:t>Laborales</a:t>
            </a:r>
            <a:endParaRPr lang="en-US" sz="2400" b="1" dirty="0"/>
          </a:p>
        </p:txBody>
      </p:sp>
      <p:sp>
        <p:nvSpPr>
          <p:cNvPr id="75" name="Text Box 39"/>
          <p:cNvSpPr txBox="1">
            <a:spLocks noChangeArrowheads="1"/>
          </p:cNvSpPr>
          <p:nvPr/>
        </p:nvSpPr>
        <p:spPr bwMode="auto">
          <a:xfrm>
            <a:off x="1999122" y="2133600"/>
            <a:ext cx="139814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sz="2400" b="1" dirty="0" err="1" smtClean="0"/>
              <a:t>Otros</a:t>
            </a:r>
            <a:r>
              <a:rPr lang="en-US" sz="2400" b="1" dirty="0" smtClean="0"/>
              <a:t> …</a:t>
            </a:r>
            <a:endParaRPr lang="en-US" sz="2400" b="1" dirty="0"/>
          </a:p>
        </p:txBody>
      </p:sp>
      <p:sp>
        <p:nvSpPr>
          <p:cNvPr id="76" name="Text Box 40"/>
          <p:cNvSpPr txBox="1">
            <a:spLocks noChangeArrowheads="1"/>
          </p:cNvSpPr>
          <p:nvPr/>
        </p:nvSpPr>
        <p:spPr bwMode="auto">
          <a:xfrm>
            <a:off x="6629400" y="3886200"/>
            <a:ext cx="218681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/>
              <a:t>De </a:t>
            </a:r>
            <a:r>
              <a:rPr lang="en-US" sz="2400" b="1" dirty="0" err="1" smtClean="0"/>
              <a:t>transporte</a:t>
            </a:r>
            <a:endParaRPr lang="en-US" sz="2400" b="1" dirty="0"/>
          </a:p>
        </p:txBody>
      </p:sp>
      <p:sp>
        <p:nvSpPr>
          <p:cNvPr id="77" name="Text Box 41"/>
          <p:cNvSpPr txBox="1">
            <a:spLocks noChangeArrowheads="1"/>
          </p:cNvSpPr>
          <p:nvPr/>
        </p:nvSpPr>
        <p:spPr bwMode="auto">
          <a:xfrm>
            <a:off x="5715000" y="5486400"/>
            <a:ext cx="16562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err="1" smtClean="0"/>
              <a:t>Desánimo</a:t>
            </a:r>
            <a:endParaRPr lang="en-US" sz="2400" b="1" dirty="0"/>
          </a:p>
        </p:txBody>
      </p:sp>
      <p:sp>
        <p:nvSpPr>
          <p:cNvPr id="78" name="Text Box 43"/>
          <p:cNvSpPr txBox="1">
            <a:spLocks noChangeArrowheads="1"/>
          </p:cNvSpPr>
          <p:nvPr/>
        </p:nvSpPr>
        <p:spPr bwMode="auto">
          <a:xfrm>
            <a:off x="1478894" y="5424488"/>
            <a:ext cx="184217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sz="2400" b="1" dirty="0" smtClean="0"/>
              <a:t>No le </a:t>
            </a:r>
            <a:r>
              <a:rPr lang="en-US" sz="2400" b="1" dirty="0" err="1" smtClean="0"/>
              <a:t>gusta</a:t>
            </a:r>
            <a:endParaRPr lang="en-US" sz="2400" b="1" dirty="0"/>
          </a:p>
        </p:txBody>
      </p:sp>
      <p:grpSp>
        <p:nvGrpSpPr>
          <p:cNvPr id="79" name="Group 44"/>
          <p:cNvGrpSpPr>
            <a:grpSpLocks/>
          </p:cNvGrpSpPr>
          <p:nvPr/>
        </p:nvGrpSpPr>
        <p:grpSpPr bwMode="auto">
          <a:xfrm>
            <a:off x="2514600" y="3911600"/>
            <a:ext cx="360363" cy="360363"/>
            <a:chOff x="2109" y="3612"/>
            <a:chExt cx="227" cy="227"/>
          </a:xfrm>
        </p:grpSpPr>
        <p:sp>
          <p:nvSpPr>
            <p:cNvPr id="80" name="Oval 45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81" name="Oval 46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grpSp>
        <p:nvGrpSpPr>
          <p:cNvPr id="82" name="Group 47"/>
          <p:cNvGrpSpPr>
            <a:grpSpLocks/>
          </p:cNvGrpSpPr>
          <p:nvPr/>
        </p:nvGrpSpPr>
        <p:grpSpPr bwMode="auto">
          <a:xfrm>
            <a:off x="3352800" y="2235200"/>
            <a:ext cx="360363" cy="360363"/>
            <a:chOff x="2109" y="3612"/>
            <a:chExt cx="227" cy="227"/>
          </a:xfrm>
        </p:grpSpPr>
        <p:sp>
          <p:nvSpPr>
            <p:cNvPr id="83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84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grpSp>
        <p:nvGrpSpPr>
          <p:cNvPr id="85" name="Group 50"/>
          <p:cNvGrpSpPr>
            <a:grpSpLocks/>
          </p:cNvGrpSpPr>
          <p:nvPr/>
        </p:nvGrpSpPr>
        <p:grpSpPr bwMode="auto">
          <a:xfrm>
            <a:off x="5334000" y="2235200"/>
            <a:ext cx="360363" cy="360363"/>
            <a:chOff x="2109" y="3612"/>
            <a:chExt cx="227" cy="227"/>
          </a:xfrm>
        </p:grpSpPr>
        <p:sp>
          <p:nvSpPr>
            <p:cNvPr id="86" name="Oval 51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87" name="Oval 52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grpSp>
        <p:nvGrpSpPr>
          <p:cNvPr id="88" name="Group 53"/>
          <p:cNvGrpSpPr>
            <a:grpSpLocks/>
          </p:cNvGrpSpPr>
          <p:nvPr/>
        </p:nvGrpSpPr>
        <p:grpSpPr bwMode="auto">
          <a:xfrm>
            <a:off x="6248400" y="3835400"/>
            <a:ext cx="360363" cy="360363"/>
            <a:chOff x="2109" y="3612"/>
            <a:chExt cx="227" cy="227"/>
          </a:xfrm>
        </p:grpSpPr>
        <p:sp>
          <p:nvSpPr>
            <p:cNvPr id="89" name="Oval 54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90" name="Oval 55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grpSp>
        <p:nvGrpSpPr>
          <p:cNvPr id="91" name="Group 56"/>
          <p:cNvGrpSpPr>
            <a:grpSpLocks/>
          </p:cNvGrpSpPr>
          <p:nvPr/>
        </p:nvGrpSpPr>
        <p:grpSpPr bwMode="auto">
          <a:xfrm>
            <a:off x="5410200" y="5359400"/>
            <a:ext cx="360363" cy="360363"/>
            <a:chOff x="2109" y="3612"/>
            <a:chExt cx="227" cy="227"/>
          </a:xfrm>
        </p:grpSpPr>
        <p:sp>
          <p:nvSpPr>
            <p:cNvPr id="92" name="Oval 5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  <p:sp>
          <p:nvSpPr>
            <p:cNvPr id="93" name="Oval 5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  <p:grpSp>
        <p:nvGrpSpPr>
          <p:cNvPr id="94" name="Group 59"/>
          <p:cNvGrpSpPr>
            <a:grpSpLocks/>
          </p:cNvGrpSpPr>
          <p:nvPr/>
        </p:nvGrpSpPr>
        <p:grpSpPr bwMode="auto">
          <a:xfrm>
            <a:off x="3810000" y="3302000"/>
            <a:ext cx="1522413" cy="1522413"/>
            <a:chOff x="2416" y="1926"/>
            <a:chExt cx="959" cy="959"/>
          </a:xfrm>
        </p:grpSpPr>
        <p:sp>
          <p:nvSpPr>
            <p:cNvPr id="95" name="Oval 32"/>
            <p:cNvSpPr>
              <a:spLocks noChangeArrowheads="1"/>
            </p:cNvSpPr>
            <p:nvPr/>
          </p:nvSpPr>
          <p:spPr bwMode="gray">
            <a:xfrm>
              <a:off x="2416" y="1926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HN"/>
            </a:p>
          </p:txBody>
        </p:sp>
        <p:sp>
          <p:nvSpPr>
            <p:cNvPr id="96" name="Oval 33"/>
            <p:cNvSpPr>
              <a:spLocks noChangeArrowheads="1"/>
            </p:cNvSpPr>
            <p:nvPr/>
          </p:nvSpPr>
          <p:spPr bwMode="gray">
            <a:xfrm>
              <a:off x="2430" y="1938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97" name="Oval 34"/>
            <p:cNvSpPr>
              <a:spLocks noChangeArrowheads="1"/>
            </p:cNvSpPr>
            <p:nvPr/>
          </p:nvSpPr>
          <p:spPr bwMode="gray">
            <a:xfrm>
              <a:off x="2441" y="1944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98" name="Oval 35"/>
            <p:cNvSpPr>
              <a:spLocks noChangeArrowheads="1"/>
            </p:cNvSpPr>
            <p:nvPr/>
          </p:nvSpPr>
          <p:spPr bwMode="gray">
            <a:xfrm>
              <a:off x="2451" y="1953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  <p:sp>
          <p:nvSpPr>
            <p:cNvPr id="99" name="Oval 36"/>
            <p:cNvSpPr>
              <a:spLocks noChangeArrowheads="1"/>
            </p:cNvSpPr>
            <p:nvPr/>
          </p:nvSpPr>
          <p:spPr bwMode="gray">
            <a:xfrm>
              <a:off x="2502" y="1976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s-HN"/>
            </a:p>
          </p:txBody>
        </p:sp>
      </p:grpSp>
      <p:sp>
        <p:nvSpPr>
          <p:cNvPr id="100" name="Text Box 39"/>
          <p:cNvSpPr txBox="1">
            <a:spLocks noChangeArrowheads="1"/>
          </p:cNvSpPr>
          <p:nvPr/>
        </p:nvSpPr>
        <p:spPr bwMode="auto">
          <a:xfrm>
            <a:off x="762000" y="3835400"/>
            <a:ext cx="167640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en-US" sz="2400" b="1" dirty="0" smtClean="0"/>
              <a:t>La </a:t>
            </a:r>
            <a:r>
              <a:rPr lang="en-US" sz="2400" b="1" dirty="0" err="1" smtClean="0"/>
              <a:t>familia</a:t>
            </a:r>
            <a:endParaRPr lang="en-US" sz="2400" b="1" dirty="0"/>
          </a:p>
        </p:txBody>
      </p:sp>
      <p:grpSp>
        <p:nvGrpSpPr>
          <p:cNvPr id="103" name="10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04" name="10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105" name="104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6" name="10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10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0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4" grpId="0"/>
      <p:bldP spid="75" grpId="0"/>
      <p:bldP spid="76" grpId="0"/>
      <p:bldP spid="77" grpId="0"/>
      <p:bldP spid="78" grpId="0"/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52600" y="1551325"/>
            <a:ext cx="5943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Empiece animando a los que no tienen ningún obstáculo real para asistir y luego atienda los casos más difíciles.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wner.FÚNEZMEJIA\My Documents\My Pictures\Fondos 2009\Fondos PPT 2009\Imágenes con degrado\carretera wm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57199" y="914400"/>
            <a:ext cx="8686797" cy="54102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447800" y="1627525"/>
            <a:ext cx="7010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4400" b="1" dirty="0" smtClean="0">
                <a:latin typeface="Rockwell Condensed" pitchFamily="18" charset="0"/>
              </a:rPr>
              <a:t>Como usted y los miembros de su G.P. viven en una misma área geográfica, pase trayendo a algunos que les cuesta ir solos a culto.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52600" y="990601"/>
            <a:ext cx="5943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Pida a algunos miembros fuertes y maduros, que ya tienen el hábito de asistir a culto, que se encarguen de pasar trayendo a otros.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.FÚNEZMEJIA\My Documents\My Pictures\Fondos 2009\Fondos PPT 2009\Imágenes con degrado\senora tel riendo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44003" y="2438401"/>
            <a:ext cx="3799997" cy="38862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725728" cy="1569660"/>
            <a:chOff x="1610719" y="1262166"/>
            <a:chExt cx="1268882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8882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600200" y="1700748"/>
            <a:ext cx="6629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000" b="1" dirty="0" smtClean="0">
                <a:latin typeface="Rockwell Condensed" pitchFamily="18" charset="0"/>
              </a:rPr>
              <a:t>En los días </a:t>
            </a:r>
            <a:r>
              <a:rPr lang="es-ES_tradnl" sz="4000" b="1" smtClean="0">
                <a:latin typeface="Rockwell Condensed" pitchFamily="18" charset="0"/>
              </a:rPr>
              <a:t>de cultos (domingos </a:t>
            </a:r>
            <a:r>
              <a:rPr lang="es-ES_tradnl" sz="4000" b="1" dirty="0" smtClean="0">
                <a:latin typeface="Rockwell Condensed" pitchFamily="18" charset="0"/>
              </a:rPr>
              <a:t>y miércoles), haga una llamada telefónica a sus miembros para recordarles que es día de culto y que espera verle en la iglesia.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655390" cy="1569660"/>
            <a:chOff x="1610718" y="1262166"/>
            <a:chExt cx="1217164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8" y="1262166"/>
              <a:ext cx="1217164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11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627525"/>
            <a:ext cx="6096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Lleve un registro del número más alto de miembros de su G.P. que ha conseguido que estén presentes en los cultos.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710725" cy="1569660"/>
            <a:chOff x="1610719" y="1262166"/>
            <a:chExt cx="1257851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57851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12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255216"/>
            <a:ext cx="6096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Incentive a los miembros de su G.P. que logró hacerles llegar a culto. Deles una tarjetita. Hágales sentir que es una victoria para Jesús.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704122" cy="1569660"/>
            <a:chOff x="1610719" y="1262166"/>
            <a:chExt cx="1252996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52996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13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923633"/>
            <a:ext cx="6096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Con una tarjeta, anime también a aquellos que aún se resisten a asistir a los cultos 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Owner.FÚNEZMEJIA\My Documents\My Pictures\Fondos 2009\Fondos PPT 2009\Imágenes con degrado\negros estudiando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60913" y="2067597"/>
            <a:ext cx="4383087" cy="4257003"/>
          </a:xfrm>
          <a:prstGeom prst="rect">
            <a:avLst/>
          </a:prstGeom>
          <a:noFill/>
        </p:spPr>
      </p:pic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67000"/>
            <a:ext cx="1696875" cy="1569660"/>
            <a:chOff x="1610719" y="1309999"/>
            <a:chExt cx="1247668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309999"/>
              <a:ext cx="1247668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14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923633"/>
            <a:ext cx="6096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Nada sustituye la visita personal y el diálogo franco y sincero sobre el asunto. 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pic>
        <p:nvPicPr>
          <p:cNvPr id="31" name="Picture 3" descr="LOGO_GALA_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38600" y="5735171"/>
            <a:ext cx="1600200" cy="1026458"/>
          </a:xfrm>
          <a:prstGeom prst="ellipse">
            <a:avLst/>
          </a:prstGeom>
          <a:ln w="63500" cap="rnd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66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0" y="426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LOGRAR QUE LOS MIEMBROS DE MI G.P. ASISTAN</a:t>
            </a:r>
            <a:r>
              <a:rPr lang="en-US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</a:t>
            </a:r>
            <a:r>
              <a:rPr lang="en-US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LOS CULTOS REGULARES 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19 Grupo"/>
          <p:cNvGrpSpPr/>
          <p:nvPr/>
        </p:nvGrpSpPr>
        <p:grpSpPr>
          <a:xfrm>
            <a:off x="6096000" y="4337209"/>
            <a:ext cx="1253010" cy="2215991"/>
            <a:chOff x="6096000" y="4337209"/>
            <a:chExt cx="1253010" cy="2215991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6240201" y="5306954"/>
              <a:ext cx="1036350" cy="634937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6096000" y="4337209"/>
              <a:ext cx="1253010" cy="22159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8" name="17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C:\Users\Ney Devis\Pictures\Logo G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2692" y="76200"/>
            <a:ext cx="2980508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Owner.FÚNEZMEJIA\My Documents\My Pictures\Fondos 2009\Fondos PPT 2009\Imágenes con degrado\orando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105400" y="1254868"/>
            <a:ext cx="4038600" cy="5069732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1" y="2621340"/>
            <a:ext cx="1721561" cy="1569660"/>
            <a:chOff x="1610719" y="1262166"/>
            <a:chExt cx="1265819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5819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15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28800" y="1483816"/>
            <a:ext cx="6096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Si aún con todo no logra mucho; siga, persista, ore y si es posible ayune.  El Espíritu puede lograr lo que a los hombres nos resulta imposible. 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Owner.FÚNEZMEJIA\My Documents\My Pictures\Fondos 2009\Fondos PPT 2009\Imágenes con degrado\orando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105400" y="1254868"/>
            <a:ext cx="4038600" cy="5069732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1" y="2621340"/>
            <a:ext cx="1721561" cy="1569660"/>
            <a:chOff x="1610719" y="1262166"/>
            <a:chExt cx="1265819" cy="164438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5819" cy="16443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15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1066800" y="1642170"/>
            <a:ext cx="7772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3600" b="1" dirty="0" smtClean="0">
                <a:latin typeface="Rockwell Condensed" pitchFamily="18" charset="0"/>
              </a:rPr>
              <a:t>John Rhodes en </a:t>
            </a:r>
            <a:r>
              <a:rPr lang="en-US" sz="3600" b="1" dirty="0" err="1" smtClean="0">
                <a:latin typeface="Rockwell Condensed" pitchFamily="18" charset="0"/>
              </a:rPr>
              <a:t>su</a:t>
            </a:r>
            <a:r>
              <a:rPr lang="en-US" sz="3600" b="1" dirty="0" smtClean="0">
                <a:latin typeface="Rockwell Condensed" pitchFamily="18" charset="0"/>
              </a:rPr>
              <a:t> </a:t>
            </a:r>
            <a:r>
              <a:rPr lang="en-US" sz="3600" b="1" dirty="0" err="1" smtClean="0">
                <a:latin typeface="Rockwell Condensed" pitchFamily="18" charset="0"/>
              </a:rPr>
              <a:t>libro</a:t>
            </a:r>
            <a:r>
              <a:rPr lang="en-US" sz="3600" b="1" dirty="0" smtClean="0">
                <a:latin typeface="Rockwell Condensed" pitchFamily="18" charset="0"/>
              </a:rPr>
              <a:t> </a:t>
            </a:r>
            <a:r>
              <a:rPr lang="es-ES" sz="3600" b="1" dirty="0" smtClean="0">
                <a:latin typeface="Rockwell Condensed" pitchFamily="18" charset="0"/>
              </a:rPr>
              <a:t>escribe: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s-ES" sz="2800" b="1" dirty="0" smtClean="0">
                <a:latin typeface="Rockwell Condensed" pitchFamily="18" charset="0"/>
              </a:rPr>
              <a:t>“El culto debe ser el punto más importante de todos los servicios de la iglesia. M.K. </a:t>
            </a:r>
            <a:r>
              <a:rPr lang="es-ES" sz="2800" b="1" dirty="0" err="1" smtClean="0">
                <a:latin typeface="Rockwell Condensed" pitchFamily="18" charset="0"/>
              </a:rPr>
              <a:t>Eckenroth</a:t>
            </a:r>
            <a:r>
              <a:rPr lang="es-ES" sz="2800" b="1" dirty="0" smtClean="0">
                <a:latin typeface="Rockwell Condensed" pitchFamily="18" charset="0"/>
              </a:rPr>
              <a:t> en su seminario ‘principios del culto’ afirmaba que ‘El culto verdadero consiste en llevar a la gente al conocimiento de Dios…’”.</a:t>
            </a:r>
          </a:p>
          <a:p>
            <a:pPr lvl="1" algn="r">
              <a:spcBef>
                <a:spcPts val="0"/>
              </a:spcBef>
              <a:spcAft>
                <a:spcPts val="1200"/>
              </a:spcAft>
            </a:pPr>
            <a:r>
              <a:rPr lang="es-ES" sz="2800" i="1" dirty="0" smtClean="0">
                <a:latin typeface="Garamond" pitchFamily="2" charset="0"/>
              </a:rPr>
              <a:t>Secretos del éxito para pastores, p. 61.</a:t>
            </a:r>
            <a:endParaRPr lang="es-ES" sz="2800" i="1" dirty="0">
              <a:latin typeface="Garamond" pitchFamily="2" charset="0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1524000" y="32004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Cómo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establecer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un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buen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programa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de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retención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en la G.P. </a:t>
            </a:r>
          </a:p>
        </p:txBody>
      </p: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902741" y="1138239"/>
            <a:ext cx="3733800" cy="2502568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819400" y="2047469"/>
            <a:ext cx="2209800" cy="1076731"/>
          </a:xfrm>
          <a:prstGeom prst="rect">
            <a:avLst/>
          </a:prstGeom>
          <a:noFill/>
        </p:spPr>
      </p:pic>
      <p:sp>
        <p:nvSpPr>
          <p:cNvPr id="54" name="53 Rectángulo"/>
          <p:cNvSpPr/>
          <p:nvPr/>
        </p:nvSpPr>
        <p:spPr>
          <a:xfrm>
            <a:off x="4114800" y="5791200"/>
            <a:ext cx="14478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.FÚNEZMEJIA\My Documents\My Pictures\Fondos 2009\Fondos PPT 2009\Imágenes con degrado\iglesia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838200"/>
            <a:ext cx="4572000" cy="5486400"/>
          </a:xfrm>
          <a:prstGeom prst="rect">
            <a:avLst/>
          </a:prstGeom>
          <a:noFill/>
        </p:spPr>
      </p:pic>
      <p:grpSp>
        <p:nvGrpSpPr>
          <p:cNvPr id="1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447800" y="1066800"/>
            <a:ext cx="4495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Tenga usted una filosofía correcta sobre los cultos de la iglesia</a:t>
            </a:r>
            <a:r>
              <a:rPr lang="es-ES" sz="4400" b="1" i="1" dirty="0" smtClean="0">
                <a:latin typeface="Georgia" pitchFamily="18" charset="0"/>
              </a:rPr>
              <a:t>.</a:t>
            </a:r>
            <a:endParaRPr lang="es-ES" sz="44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.FÚNEZMEJIA\My Documents\My Pictures\Fondos 2009\Fondos PPT 2009\Imágenes con degrado\iglesia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838200"/>
            <a:ext cx="4572000" cy="54864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838200" y="1187708"/>
            <a:ext cx="77724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ES_tradnl" sz="3600" b="1" dirty="0" smtClean="0">
                <a:latin typeface="Rockwell Condensed" pitchFamily="18" charset="0"/>
              </a:rPr>
              <a:t>K</a:t>
            </a:r>
            <a:r>
              <a:rPr lang="es-ES" sz="3600" b="1" i="1" dirty="0" smtClean="0">
                <a:latin typeface="Georgia" pitchFamily="18" charset="0"/>
              </a:rPr>
              <a:t>. </a:t>
            </a:r>
            <a:r>
              <a:rPr lang="es-ES" sz="3600" b="1" dirty="0" smtClean="0">
                <a:latin typeface="Rockwell Condensed" pitchFamily="18" charset="0"/>
              </a:rPr>
              <a:t>Johnson escribe que: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s-ES" sz="2800" b="1" dirty="0" smtClean="0">
                <a:latin typeface="Rockwell Condensed" pitchFamily="18" charset="0"/>
              </a:rPr>
              <a:t>“Hubo un equilibrio entre las reuniones en el hogar y las públicas, una ‘combinación ganadora’ en la formación y en los métodos evangelizadores que siguieron. Después del derramamiento del Espíritu Santo, la Escritura declara que los creyentes se reunían diariamente “en el templo y por las casas” enseñando acerca de Jesús (Hechos 5:42)”.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s-ES" sz="2800" i="1" dirty="0" smtClean="0">
                <a:latin typeface="Garamond" pitchFamily="2" charset="0"/>
              </a:rPr>
              <a:t>Grupos pequeños para el tiempo del fin, p. 70.</a:t>
            </a:r>
            <a:endParaRPr lang="es-ES" sz="2800" i="1" dirty="0">
              <a:latin typeface="Garamond" pitchFamily="2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1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wner.FÚNEZMEJIA\My Documents\My Pictures\Fondos 2009\Fondos PPT 2009\Imágenes con degrado\Prodigal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1"/>
            <a:ext cx="5943600" cy="6324599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953000" y="1828800"/>
            <a:ext cx="4191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Empiece por ser usted un fiel asistente a los cultos de su iglesia.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590800" y="1828800"/>
            <a:ext cx="4495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Establezca esto como un blanco o propósito para su G.P.</a:t>
            </a:r>
          </a:p>
          <a:p>
            <a:pPr algn="ctr"/>
            <a:endParaRPr lang="es-ES_tradnl" sz="4400" b="1" dirty="0" smtClean="0">
              <a:latin typeface="Rockwell Condensed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.FÚNEZMEJIA\My Documents\My Pictures\Fondos 2009\Fondos PPT 2009\Imágenes con degrado\Predicador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1999" y="914400"/>
            <a:ext cx="4572001" cy="5333999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295400" y="990600"/>
            <a:ext cx="4495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Promueva los cultos regulares en cada reunión de G.P.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.FÚNEZMEJIA\My Documents\My Pictures\Fondos 2009\Fondos PPT 2009\Imágenes con degrado\Predicador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1999" y="914400"/>
            <a:ext cx="4572001" cy="5333999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838200" y="1187708"/>
            <a:ext cx="7772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s-ES_tradnl" sz="3600" b="1" dirty="0" smtClean="0">
                <a:latin typeface="Rockwell Condensed" pitchFamily="18" charset="0"/>
              </a:rPr>
              <a:t>En su libro K</a:t>
            </a:r>
            <a:r>
              <a:rPr lang="es-ES" sz="3600" b="1" i="1" dirty="0" smtClean="0">
                <a:latin typeface="Georgia" pitchFamily="18" charset="0"/>
              </a:rPr>
              <a:t>. </a:t>
            </a:r>
            <a:r>
              <a:rPr lang="es-ES" sz="3600" b="1" dirty="0" smtClean="0">
                <a:latin typeface="Rockwell Condensed" pitchFamily="18" charset="0"/>
              </a:rPr>
              <a:t>Johnson anota: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s-ES" sz="2800" b="1" dirty="0" smtClean="0">
                <a:latin typeface="Rockwell Condensed" pitchFamily="18" charset="0"/>
              </a:rPr>
              <a:t>“El versículo 46 [de Hechos] declara que los miembros se reunían en el ‘templo’ (reuniones de concentración de gente) y ‘en las casas’ (pequeñas reuniones en los hogares y evangelización amigable de persona a persona), y ‘el Señor añadía cada día a la iglesia los que había de ser salvos’ (Hechos 2:47).”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</a:pPr>
            <a:r>
              <a:rPr lang="es-ES" sz="2800" i="1" dirty="0" smtClean="0">
                <a:latin typeface="Garamond" pitchFamily="2" charset="0"/>
              </a:rPr>
              <a:t>Grupos pequeños para el tiempo del fin, p. 76.</a:t>
            </a:r>
            <a:endParaRPr lang="es-ES" sz="2800" i="1" dirty="0">
              <a:latin typeface="Garamond" pitchFamily="2" charset="0"/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los </a:t>
            </a:r>
            <a:r>
              <a:rPr lang="en-US" dirty="0" err="1" smtClean="0"/>
              <a:t>cultos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752600" y="1551325"/>
            <a:ext cx="5943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_tradnl" sz="4400" b="1" dirty="0" smtClean="0">
                <a:latin typeface="Rockwell Condensed" pitchFamily="18" charset="0"/>
              </a:rPr>
              <a:t>Si le es posible, presente algún testimonio especial acerca de cuan buenos e importantes son los cultos.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8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lograr</a:t>
            </a:r>
            <a:r>
              <a:rPr lang="en-US" sz="1600" dirty="0" smtClean="0">
                <a:solidFill>
                  <a:schemeClr val="bg1"/>
                </a:solidFill>
              </a:rPr>
              <a:t> la </a:t>
            </a:r>
            <a:r>
              <a:rPr lang="en-US" sz="1600" dirty="0" err="1" smtClean="0">
                <a:solidFill>
                  <a:schemeClr val="bg1"/>
                </a:solidFill>
              </a:rPr>
              <a:t>asistencia</a:t>
            </a:r>
            <a:r>
              <a:rPr lang="en-US" sz="1600" dirty="0" smtClean="0">
                <a:solidFill>
                  <a:schemeClr val="bg1"/>
                </a:solidFill>
              </a:rPr>
              <a:t> a los </a:t>
            </a:r>
            <a:r>
              <a:rPr lang="en-US" sz="1600" dirty="0" err="1" smtClean="0">
                <a:solidFill>
                  <a:schemeClr val="bg1"/>
                </a:solidFill>
              </a:rPr>
              <a:t>cultos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regulares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cdb2004158l">
  <a:themeElements>
    <a:clrScheme name="Personalizado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E65C01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975</TotalTime>
  <Words>1028</Words>
  <Application>Microsoft Office PowerPoint</Application>
  <PresentationFormat>Presentación en pantalla (4:3)</PresentationFormat>
  <Paragraphs>184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cdb2004158l</vt:lpstr>
      <vt:lpstr>NIVEL</vt:lpstr>
      <vt:lpstr>NIVEL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La asistencia a los cultos 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aumentar la asistencia a los cultos regulares</dc:title>
  <dc:subject>Certificación de Líderes</dc:subject>
  <dc:creator>Fredy René Fúnez</dc:creator>
  <cp:lastModifiedBy>Ney Devis</cp:lastModifiedBy>
  <cp:revision>61</cp:revision>
  <dcterms:created xsi:type="dcterms:W3CDTF">2009-04-20T04:15:08Z</dcterms:created>
  <dcterms:modified xsi:type="dcterms:W3CDTF">2010-01-17T18:20:34Z</dcterms:modified>
  <cp:category>NIVEL III</cp:category>
</cp:coreProperties>
</file>